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59" r:id="rId5"/>
    <p:sldId id="275" r:id="rId6"/>
    <p:sldId id="268" r:id="rId7"/>
    <p:sldId id="271" r:id="rId8"/>
    <p:sldId id="276" r:id="rId9"/>
    <p:sldId id="269" r:id="rId10"/>
    <p:sldId id="261" r:id="rId11"/>
    <p:sldId id="270" r:id="rId12"/>
    <p:sldId id="274" r:id="rId13"/>
    <p:sldId id="262" r:id="rId14"/>
    <p:sldId id="272" r:id="rId15"/>
    <p:sldId id="273" r:id="rId16"/>
    <p:sldId id="26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7" autoAdjust="0"/>
    <p:restoredTop sz="94660"/>
  </p:normalViewPr>
  <p:slideViewPr>
    <p:cSldViewPr>
      <p:cViewPr varScale="1">
        <p:scale>
          <a:sx n="69" d="100"/>
          <a:sy n="69" d="100"/>
        </p:scale>
        <p:origin x="-141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Player’s Experience</a:t>
            </a:r>
            <a:r>
              <a:rPr lang="en-US" baseline="0" dirty="0" smtClean="0"/>
              <a:t> of Obscure Sorrows</a:t>
            </a:r>
          </a:p>
          <a:p>
            <a:pPr>
              <a:defRPr/>
            </a:pP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Player Experience</c:v>
                </c:pt>
              </c:strCache>
            </c:strRef>
          </c:tx>
          <c:dLbls>
            <c:dLbl>
              <c:idx val="0"/>
              <c:layout>
                <c:manualLayout>
                  <c:x val="-0.17358638329930981"/>
                  <c:y val="-4.850857154598921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Experienced Desired Emotions</c:v>
                </c:pt>
                <c:pt idx="1">
                  <c:v>Did not experience desired emotions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219FE-8A43-4AF2-A6F4-FCFE153387E0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CAA184-AD47-450B-B07B-ED1040BABEED}">
      <dgm:prSet phldrT="[Text]"/>
      <dgm:spPr/>
      <dgm:t>
        <a:bodyPr/>
        <a:lstStyle/>
        <a:p>
          <a:r>
            <a:rPr lang="en-GB" dirty="0"/>
            <a:t>Precise Jumps to land on platforms</a:t>
          </a:r>
        </a:p>
      </dgm:t>
    </dgm:pt>
    <dgm:pt modelId="{6AD76E49-1916-46AF-AF7A-A8FA2E8A4851}" type="parTrans" cxnId="{DAFF23DD-52D3-4B4B-A59A-3CD12461029A}">
      <dgm:prSet/>
      <dgm:spPr/>
      <dgm:t>
        <a:bodyPr/>
        <a:lstStyle/>
        <a:p>
          <a:endParaRPr lang="en-GB"/>
        </a:p>
      </dgm:t>
    </dgm:pt>
    <dgm:pt modelId="{75E79D4B-5B15-4BC8-B85D-9EF689C9F105}" type="sibTrans" cxnId="{DAFF23DD-52D3-4B4B-A59A-3CD12461029A}">
      <dgm:prSet/>
      <dgm:spPr/>
      <dgm:t>
        <a:bodyPr/>
        <a:lstStyle/>
        <a:p>
          <a:endParaRPr lang="en-GB"/>
        </a:p>
      </dgm:t>
    </dgm:pt>
    <dgm:pt modelId="{09B43B1A-B15F-4FB6-B4D8-012CACA15DA4}">
      <dgm:prSet phldrT="[Text]"/>
      <dgm:spPr/>
      <dgm:t>
        <a:bodyPr/>
        <a:lstStyle/>
        <a:p>
          <a:r>
            <a:rPr lang="en-GB" dirty="0"/>
            <a:t>Collect</a:t>
          </a:r>
          <a:r>
            <a:rPr lang="en-GB" baseline="0" dirty="0"/>
            <a:t> pages</a:t>
          </a:r>
        </a:p>
        <a:p>
          <a:r>
            <a:rPr lang="en-GB" baseline="0" dirty="0"/>
            <a:t>(Improvement of </a:t>
          </a:r>
          <a:r>
            <a:rPr lang="en-GB" baseline="0" dirty="0" smtClean="0"/>
            <a:t>skill = </a:t>
          </a:r>
          <a:r>
            <a:rPr lang="en-GB" baseline="0" dirty="0"/>
            <a:t>intrinsic reward)</a:t>
          </a:r>
          <a:endParaRPr lang="en-GB" dirty="0"/>
        </a:p>
      </dgm:t>
    </dgm:pt>
    <dgm:pt modelId="{8E0F71CC-4B91-499E-AF1A-7AD91EE84CC9}" type="parTrans" cxnId="{E499E5B0-8786-4B8D-AC8F-7D454E2903DF}">
      <dgm:prSet/>
      <dgm:spPr/>
      <dgm:t>
        <a:bodyPr/>
        <a:lstStyle/>
        <a:p>
          <a:endParaRPr lang="en-GB"/>
        </a:p>
      </dgm:t>
    </dgm:pt>
    <dgm:pt modelId="{7F827619-9A40-44B2-A788-5CE33D8FC5C9}" type="sibTrans" cxnId="{E499E5B0-8786-4B8D-AC8F-7D454E2903DF}">
      <dgm:prSet/>
      <dgm:spPr/>
      <dgm:t>
        <a:bodyPr/>
        <a:lstStyle/>
        <a:p>
          <a:endParaRPr lang="en-GB"/>
        </a:p>
      </dgm:t>
    </dgm:pt>
    <dgm:pt modelId="{A7DA445F-DD3F-4026-AA23-606135E4F69C}">
      <dgm:prSet phldrT="[Text]"/>
      <dgm:spPr/>
      <dgm:t>
        <a:bodyPr/>
        <a:lstStyle/>
        <a:p>
          <a:r>
            <a:rPr lang="en-GB" dirty="0"/>
            <a:t>Next </a:t>
          </a:r>
          <a:r>
            <a:rPr lang="en-GB" dirty="0" smtClean="0"/>
            <a:t>level/End Level</a:t>
          </a:r>
          <a:endParaRPr lang="en-GB" dirty="0"/>
        </a:p>
        <a:p>
          <a:r>
            <a:rPr lang="en-GB" dirty="0"/>
            <a:t>(</a:t>
          </a:r>
          <a:r>
            <a:rPr lang="en-GB" dirty="0" smtClean="0"/>
            <a:t>Progression and </a:t>
          </a:r>
          <a:r>
            <a:rPr lang="en-GB" dirty="0" smtClean="0"/>
            <a:t>leader board </a:t>
          </a:r>
          <a:r>
            <a:rPr lang="en-GB" dirty="0" smtClean="0"/>
            <a:t>= intrinsic reward and mastery)</a:t>
          </a:r>
          <a:endParaRPr lang="en-GB" dirty="0"/>
        </a:p>
        <a:p>
          <a:endParaRPr lang="en-GB" dirty="0"/>
        </a:p>
      </dgm:t>
    </dgm:pt>
    <dgm:pt modelId="{F40097B6-96EA-4429-AB5E-B0DA61E04B69}" type="parTrans" cxnId="{1A82EFF5-3247-4EC8-8F3B-D80110C4A4E3}">
      <dgm:prSet/>
      <dgm:spPr/>
      <dgm:t>
        <a:bodyPr/>
        <a:lstStyle/>
        <a:p>
          <a:endParaRPr lang="en-GB"/>
        </a:p>
      </dgm:t>
    </dgm:pt>
    <dgm:pt modelId="{7323B9E4-ECF7-4F9F-BFB5-63906FB4C45E}" type="sibTrans" cxnId="{1A82EFF5-3247-4EC8-8F3B-D80110C4A4E3}">
      <dgm:prSet/>
      <dgm:spPr/>
      <dgm:t>
        <a:bodyPr/>
        <a:lstStyle/>
        <a:p>
          <a:endParaRPr lang="en-GB"/>
        </a:p>
      </dgm:t>
    </dgm:pt>
    <dgm:pt modelId="{FE422424-9791-41F5-BD06-02C43365534D}" type="pres">
      <dgm:prSet presAssocID="{4F6219FE-8A43-4AF2-A6F4-FCFE153387E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557970CA-7B20-471E-BC27-399D65647FCE}" type="pres">
      <dgm:prSet presAssocID="{D1CAA184-AD47-450B-B07B-ED1040BABEED}" presName="node" presStyleLbl="node1" presStyleIdx="0" presStyleCnt="3" custRadScaleRad="103679" custRadScaleInc="271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37352C-420D-4209-8FD6-DD1A12593419}" type="pres">
      <dgm:prSet presAssocID="{D1CAA184-AD47-450B-B07B-ED1040BABEED}" presName="spNode" presStyleCnt="0"/>
      <dgm:spPr/>
    </dgm:pt>
    <dgm:pt modelId="{B67FD47F-F822-4358-923C-41582B79CEC3}" type="pres">
      <dgm:prSet presAssocID="{75E79D4B-5B15-4BC8-B85D-9EF689C9F105}" presName="sibTrans" presStyleLbl="sibTrans1D1" presStyleIdx="0" presStyleCnt="3"/>
      <dgm:spPr/>
      <dgm:t>
        <a:bodyPr/>
        <a:lstStyle/>
        <a:p>
          <a:endParaRPr lang="en-GB"/>
        </a:p>
      </dgm:t>
    </dgm:pt>
    <dgm:pt modelId="{BD2FAB34-C675-4913-A12B-4574D6AF006C}" type="pres">
      <dgm:prSet presAssocID="{09B43B1A-B15F-4FB6-B4D8-012CACA15DA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8A4BF75-FF8E-40A4-9B2D-15B10E89A9E8}" type="pres">
      <dgm:prSet presAssocID="{09B43B1A-B15F-4FB6-B4D8-012CACA15DA4}" presName="spNode" presStyleCnt="0"/>
      <dgm:spPr/>
    </dgm:pt>
    <dgm:pt modelId="{2559BA11-C95C-4896-9D3D-C6C68F66099F}" type="pres">
      <dgm:prSet presAssocID="{7F827619-9A40-44B2-A788-5CE33D8FC5C9}" presName="sibTrans" presStyleLbl="sibTrans1D1" presStyleIdx="1" presStyleCnt="3"/>
      <dgm:spPr/>
      <dgm:t>
        <a:bodyPr/>
        <a:lstStyle/>
        <a:p>
          <a:endParaRPr lang="en-GB"/>
        </a:p>
      </dgm:t>
    </dgm:pt>
    <dgm:pt modelId="{EA3401DF-6403-47F5-9315-31E75FC81B7B}" type="pres">
      <dgm:prSet presAssocID="{A7DA445F-DD3F-4026-AA23-606135E4F69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AC52CD0-15E7-4277-9EA6-D4F2B45D2563}" type="pres">
      <dgm:prSet presAssocID="{A7DA445F-DD3F-4026-AA23-606135E4F69C}" presName="spNode" presStyleCnt="0"/>
      <dgm:spPr/>
    </dgm:pt>
    <dgm:pt modelId="{30CF14B4-5A3C-4BC6-8423-ECA7DD95681C}" type="pres">
      <dgm:prSet presAssocID="{7323B9E4-ECF7-4F9F-BFB5-63906FB4C45E}" presName="sibTrans" presStyleLbl="sibTrans1D1" presStyleIdx="2" presStyleCnt="3"/>
      <dgm:spPr/>
      <dgm:t>
        <a:bodyPr/>
        <a:lstStyle/>
        <a:p>
          <a:endParaRPr lang="en-GB"/>
        </a:p>
      </dgm:t>
    </dgm:pt>
  </dgm:ptLst>
  <dgm:cxnLst>
    <dgm:cxn modelId="{5C730F86-7968-4DAF-81D7-973A91D8A08B}" type="presOf" srcId="{A7DA445F-DD3F-4026-AA23-606135E4F69C}" destId="{EA3401DF-6403-47F5-9315-31E75FC81B7B}" srcOrd="0" destOrd="0" presId="urn:microsoft.com/office/officeart/2005/8/layout/cycle5"/>
    <dgm:cxn modelId="{384C680B-401D-4230-A480-E150D42FBFE0}" type="presOf" srcId="{4F6219FE-8A43-4AF2-A6F4-FCFE153387E0}" destId="{FE422424-9791-41F5-BD06-02C43365534D}" srcOrd="0" destOrd="0" presId="urn:microsoft.com/office/officeart/2005/8/layout/cycle5"/>
    <dgm:cxn modelId="{69C9740E-C2E7-48F8-9623-58B85912B9D9}" type="presOf" srcId="{7F827619-9A40-44B2-A788-5CE33D8FC5C9}" destId="{2559BA11-C95C-4896-9D3D-C6C68F66099F}" srcOrd="0" destOrd="0" presId="urn:microsoft.com/office/officeart/2005/8/layout/cycle5"/>
    <dgm:cxn modelId="{B7E42445-BAFB-44A4-B49D-AFC33256376D}" type="presOf" srcId="{D1CAA184-AD47-450B-B07B-ED1040BABEED}" destId="{557970CA-7B20-471E-BC27-399D65647FCE}" srcOrd="0" destOrd="0" presId="urn:microsoft.com/office/officeart/2005/8/layout/cycle5"/>
    <dgm:cxn modelId="{0BDBE8C5-ED43-4543-8A1B-814F8CA3456C}" type="presOf" srcId="{09B43B1A-B15F-4FB6-B4D8-012CACA15DA4}" destId="{BD2FAB34-C675-4913-A12B-4574D6AF006C}" srcOrd="0" destOrd="0" presId="urn:microsoft.com/office/officeart/2005/8/layout/cycle5"/>
    <dgm:cxn modelId="{E499E5B0-8786-4B8D-AC8F-7D454E2903DF}" srcId="{4F6219FE-8A43-4AF2-A6F4-FCFE153387E0}" destId="{09B43B1A-B15F-4FB6-B4D8-012CACA15DA4}" srcOrd="1" destOrd="0" parTransId="{8E0F71CC-4B91-499E-AF1A-7AD91EE84CC9}" sibTransId="{7F827619-9A40-44B2-A788-5CE33D8FC5C9}"/>
    <dgm:cxn modelId="{092045E4-CC50-4E77-AB6F-367A9BC389F1}" type="presOf" srcId="{7323B9E4-ECF7-4F9F-BFB5-63906FB4C45E}" destId="{30CF14B4-5A3C-4BC6-8423-ECA7DD95681C}" srcOrd="0" destOrd="0" presId="urn:microsoft.com/office/officeart/2005/8/layout/cycle5"/>
    <dgm:cxn modelId="{DAFF23DD-52D3-4B4B-A59A-3CD12461029A}" srcId="{4F6219FE-8A43-4AF2-A6F4-FCFE153387E0}" destId="{D1CAA184-AD47-450B-B07B-ED1040BABEED}" srcOrd="0" destOrd="0" parTransId="{6AD76E49-1916-46AF-AF7A-A8FA2E8A4851}" sibTransId="{75E79D4B-5B15-4BC8-B85D-9EF689C9F105}"/>
    <dgm:cxn modelId="{1A82EFF5-3247-4EC8-8F3B-D80110C4A4E3}" srcId="{4F6219FE-8A43-4AF2-A6F4-FCFE153387E0}" destId="{A7DA445F-DD3F-4026-AA23-606135E4F69C}" srcOrd="2" destOrd="0" parTransId="{F40097B6-96EA-4429-AB5E-B0DA61E04B69}" sibTransId="{7323B9E4-ECF7-4F9F-BFB5-63906FB4C45E}"/>
    <dgm:cxn modelId="{6267BC8E-CDF5-403C-BD75-D27AAD3EC56B}" type="presOf" srcId="{75E79D4B-5B15-4BC8-B85D-9EF689C9F105}" destId="{B67FD47F-F822-4358-923C-41582B79CEC3}" srcOrd="0" destOrd="0" presId="urn:microsoft.com/office/officeart/2005/8/layout/cycle5"/>
    <dgm:cxn modelId="{EA2BC4FF-907B-426A-BA82-FA2610BFBE0C}" type="presParOf" srcId="{FE422424-9791-41F5-BD06-02C43365534D}" destId="{557970CA-7B20-471E-BC27-399D65647FCE}" srcOrd="0" destOrd="0" presId="urn:microsoft.com/office/officeart/2005/8/layout/cycle5"/>
    <dgm:cxn modelId="{C6FFA29B-6EF6-4B86-AFC6-D56096ECB5BF}" type="presParOf" srcId="{FE422424-9791-41F5-BD06-02C43365534D}" destId="{3537352C-420D-4209-8FD6-DD1A12593419}" srcOrd="1" destOrd="0" presId="urn:microsoft.com/office/officeart/2005/8/layout/cycle5"/>
    <dgm:cxn modelId="{75CAC14C-9D9E-4EC3-9B12-8C87673CB1D4}" type="presParOf" srcId="{FE422424-9791-41F5-BD06-02C43365534D}" destId="{B67FD47F-F822-4358-923C-41582B79CEC3}" srcOrd="2" destOrd="0" presId="urn:microsoft.com/office/officeart/2005/8/layout/cycle5"/>
    <dgm:cxn modelId="{ACC9713C-897F-4088-B2E2-12D44F5E37AB}" type="presParOf" srcId="{FE422424-9791-41F5-BD06-02C43365534D}" destId="{BD2FAB34-C675-4913-A12B-4574D6AF006C}" srcOrd="3" destOrd="0" presId="urn:microsoft.com/office/officeart/2005/8/layout/cycle5"/>
    <dgm:cxn modelId="{E0B2B528-9704-4910-BA64-DC00B7E928C8}" type="presParOf" srcId="{FE422424-9791-41F5-BD06-02C43365534D}" destId="{18A4BF75-FF8E-40A4-9B2D-15B10E89A9E8}" srcOrd="4" destOrd="0" presId="urn:microsoft.com/office/officeart/2005/8/layout/cycle5"/>
    <dgm:cxn modelId="{69245A7B-DBC6-47B4-AE60-4E431CF0EE4A}" type="presParOf" srcId="{FE422424-9791-41F5-BD06-02C43365534D}" destId="{2559BA11-C95C-4896-9D3D-C6C68F66099F}" srcOrd="5" destOrd="0" presId="urn:microsoft.com/office/officeart/2005/8/layout/cycle5"/>
    <dgm:cxn modelId="{D2715758-AE36-48F1-A609-04523A9724A9}" type="presParOf" srcId="{FE422424-9791-41F5-BD06-02C43365534D}" destId="{EA3401DF-6403-47F5-9315-31E75FC81B7B}" srcOrd="6" destOrd="0" presId="urn:microsoft.com/office/officeart/2005/8/layout/cycle5"/>
    <dgm:cxn modelId="{75EA7FE9-63CF-481B-ACD4-E85F8691CCA2}" type="presParOf" srcId="{FE422424-9791-41F5-BD06-02C43365534D}" destId="{0AC52CD0-15E7-4277-9EA6-D4F2B45D2563}" srcOrd="7" destOrd="0" presId="urn:microsoft.com/office/officeart/2005/8/layout/cycle5"/>
    <dgm:cxn modelId="{723EDE76-6174-41C0-82BB-5FF982BB90AA}" type="presParOf" srcId="{FE422424-9791-41F5-BD06-02C43365534D}" destId="{30CF14B4-5A3C-4BC6-8423-ECA7DD95681C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7970CA-7B20-471E-BC27-399D65647FCE}">
      <dsp:nvSpPr>
        <dsp:cNvPr id="0" name=""/>
        <dsp:cNvSpPr/>
      </dsp:nvSpPr>
      <dsp:spPr>
        <a:xfrm>
          <a:off x="3847276" y="0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Precise Jumps to land on platforms</a:t>
          </a:r>
        </a:p>
      </dsp:txBody>
      <dsp:txXfrm>
        <a:off x="3936362" y="89086"/>
        <a:ext cx="2629416" cy="1646760"/>
      </dsp:txXfrm>
    </dsp:sp>
    <dsp:sp modelId="{B67FD47F-F822-4358-923C-41582B79CEC3}">
      <dsp:nvSpPr>
        <dsp:cNvPr id="0" name=""/>
        <dsp:cNvSpPr/>
      </dsp:nvSpPr>
      <dsp:spPr>
        <a:xfrm>
          <a:off x="2813034" y="912199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4217453" y="778282"/>
              </a:moveTo>
              <a:arcTo wR="2433560" hR="2433560" stAng="19028501" swAng="229886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FAB34-C675-4913-A12B-4574D6AF006C}">
      <dsp:nvSpPr>
        <dsp:cNvPr id="0" name=""/>
        <dsp:cNvSpPr/>
      </dsp:nvSpPr>
      <dsp:spPr>
        <a:xfrm>
          <a:off x="5950028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Collect</a:t>
          </a:r>
          <a:r>
            <a:rPr lang="en-GB" sz="1800" kern="1200" baseline="0" dirty="0"/>
            <a:t> pages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baseline="0" dirty="0"/>
            <a:t>(Improvement of </a:t>
          </a:r>
          <a:r>
            <a:rPr lang="en-GB" sz="1800" kern="1200" baseline="0" dirty="0" smtClean="0"/>
            <a:t>skill = </a:t>
          </a:r>
          <a:r>
            <a:rPr lang="en-GB" sz="1800" kern="1200" baseline="0" dirty="0"/>
            <a:t>intrinsic reward)</a:t>
          </a:r>
          <a:endParaRPr lang="en-GB" sz="1800" kern="1200" dirty="0"/>
        </a:p>
      </dsp:txBody>
      <dsp:txXfrm>
        <a:off x="6039114" y="3741517"/>
        <a:ext cx="2629416" cy="1646760"/>
      </dsp:txXfrm>
    </dsp:sp>
    <dsp:sp modelId="{2559BA11-C95C-4896-9D3D-C6C68F66099F}">
      <dsp:nvSpPr>
        <dsp:cNvPr id="0" name=""/>
        <dsp:cNvSpPr/>
      </dsp:nvSpPr>
      <dsp:spPr>
        <a:xfrm>
          <a:off x="2812736" y="914556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3180056" y="4749799"/>
              </a:moveTo>
              <a:arcTo wR="2433560" hR="2433560" stAng="4328190" swAng="214362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401DF-6403-47F5-9315-31E75FC81B7B}">
      <dsp:nvSpPr>
        <dsp:cNvPr id="0" name=""/>
        <dsp:cNvSpPr/>
      </dsp:nvSpPr>
      <dsp:spPr>
        <a:xfrm>
          <a:off x="1734977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Next </a:t>
          </a:r>
          <a:r>
            <a:rPr lang="en-GB" sz="1800" kern="1200" dirty="0" smtClean="0"/>
            <a:t>level/End Level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(</a:t>
          </a:r>
          <a:r>
            <a:rPr lang="en-GB" sz="1800" kern="1200" dirty="0" smtClean="0"/>
            <a:t>Progression and </a:t>
          </a:r>
          <a:r>
            <a:rPr lang="en-GB" sz="1800" kern="1200" dirty="0" smtClean="0"/>
            <a:t>leader board </a:t>
          </a:r>
          <a:r>
            <a:rPr lang="en-GB" sz="1800" kern="1200" dirty="0" smtClean="0"/>
            <a:t>= intrinsic reward and mastery)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800" kern="1200" dirty="0"/>
        </a:p>
      </dsp:txBody>
      <dsp:txXfrm>
        <a:off x="1824063" y="3741517"/>
        <a:ext cx="2629416" cy="1646760"/>
      </dsp:txXfrm>
    </dsp:sp>
    <dsp:sp modelId="{30CF14B4-5A3C-4BC6-8423-ECA7DD95681C}">
      <dsp:nvSpPr>
        <dsp:cNvPr id="0" name=""/>
        <dsp:cNvSpPr/>
      </dsp:nvSpPr>
      <dsp:spPr>
        <a:xfrm>
          <a:off x="2812438" y="912205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7808" y="2238764"/>
              </a:moveTo>
              <a:arcTo wR="2433560" hR="2433560" stAng="11075472" swAng="230970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0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434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984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78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31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5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61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03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01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74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69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24744"/>
            <a:ext cx="7772400" cy="1470025"/>
          </a:xfrm>
        </p:spPr>
        <p:txBody>
          <a:bodyPr>
            <a:normAutofit/>
          </a:bodyPr>
          <a:lstStyle/>
          <a:p>
            <a:r>
              <a:rPr lang="en-GB" sz="6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L4/5 Group 3</a:t>
            </a:r>
            <a:endParaRPr lang="en-GB" sz="6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708920"/>
            <a:ext cx="9144000" cy="2971800"/>
          </a:xfrm>
        </p:spPr>
        <p:txBody>
          <a:bodyPr>
            <a:noAutofit/>
          </a:bodyPr>
          <a:lstStyle/>
          <a:p>
            <a:r>
              <a:rPr lang="en-GB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Game Name</a:t>
            </a:r>
          </a:p>
          <a:p>
            <a:endParaRPr lang="en-GB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Nathaniel Berger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Henry Crofts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Heather Bishop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Alex </a:t>
            </a:r>
            <a:r>
              <a:rPr lang="en-GB" sz="2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Rosca</a:t>
            </a:r>
            <a:endParaRPr lang="en-GB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9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Aesthetics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Serious </a:t>
            </a:r>
            <a:r>
              <a:rPr lang="en-GB" dirty="0"/>
              <a:t>fun and hard fun</a:t>
            </a:r>
            <a:r>
              <a:rPr lang="en-GB" dirty="0" smtClean="0"/>
              <a:t>.</a:t>
            </a:r>
          </a:p>
          <a:p>
            <a:r>
              <a:rPr lang="en-GB" dirty="0" smtClean="0"/>
              <a:t>Physical challenge to press the jump button at the right time to land on the platform.</a:t>
            </a:r>
            <a:endParaRPr lang="en-GB" dirty="0"/>
          </a:p>
          <a:p>
            <a:r>
              <a:rPr lang="en-GB" dirty="0" smtClean="0"/>
              <a:t>Mental challenge to accurately jump between platforms.</a:t>
            </a:r>
          </a:p>
          <a:p>
            <a:r>
              <a:rPr lang="en-GB" dirty="0" smtClean="0"/>
              <a:t>Monachopsis is promoted by the stark saturation contrast between protagonist and scenery.</a:t>
            </a:r>
          </a:p>
          <a:p>
            <a:r>
              <a:rPr lang="en-GB" dirty="0" smtClean="0"/>
              <a:t>Vellichor is promoted by the scene in the bookshop on the start screen.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6277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 Testing Results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25919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1532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Playtesting</a:t>
            </a:r>
            <a:r>
              <a:rPr lang="en-GB" dirty="0" smtClean="0"/>
              <a:t> </a:t>
            </a:r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Not enough variation in game play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dirty="0" smtClean="0"/>
              <a:t>Conflicting reports on if the challenge was too much/too little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dirty="0" smtClean="0"/>
              <a:t>Players did have </a:t>
            </a:r>
            <a:r>
              <a:rPr lang="en-GB" dirty="0" smtClean="0"/>
              <a:t>some fun </a:t>
            </a:r>
            <a:r>
              <a:rPr lang="en-GB" dirty="0" smtClean="0"/>
              <a:t>whilst playing, as their time perception was distorted</a:t>
            </a:r>
            <a:r>
              <a:rPr lang="en-GB" dirty="0" smtClean="0"/>
              <a:t>. 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2528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Sprint Information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Hours Logged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Nathaniel:42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Henry:56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 38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 56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Emails Sent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 30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 65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 </a:t>
            </a: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33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 </a:t>
            </a: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73</a:t>
            </a: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79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Performance Charts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026" name="Picture 2" descr="C:\Users\Heather\Documents\GitHub\first-semester-l4-5-group-3\Presentations\individualContributio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525924"/>
            <a:ext cx="7609237" cy="315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Heather\Documents\GitHub\first-semester-l4-5-group-3\Presentations\contributionsTota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28797"/>
            <a:ext cx="8442944" cy="158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0200" y="1412776"/>
            <a:ext cx="8229600" cy="4525963"/>
          </a:xfrm>
        </p:spPr>
        <p:txBody>
          <a:bodyPr/>
          <a:lstStyle/>
          <a:p>
            <a:r>
              <a:rPr lang="en-GB" sz="2400" dirty="0" smtClean="0"/>
              <a:t>Overall Performance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602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Lessons Learnt From This Project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spend more time brainstorming ideas and mechanics.</a:t>
            </a:r>
          </a:p>
          <a:p>
            <a:endParaRPr lang="en-GB" dirty="0"/>
          </a:p>
          <a:p>
            <a:r>
              <a:rPr lang="en-GB" dirty="0" smtClean="0"/>
              <a:t>Rapidly create a paper prototype focusing on bare bones mechanics and fun.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4577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2896"/>
            <a:ext cx="8229600" cy="1143000"/>
          </a:xfrm>
        </p:spPr>
        <p:txBody>
          <a:bodyPr>
            <a:noAutofit/>
          </a:bodyPr>
          <a:lstStyle/>
          <a:p>
            <a:r>
              <a:rPr lang="en-GB" sz="8800" dirty="0" smtClean="0"/>
              <a:t>Questions?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300943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709" y="-171400"/>
            <a:ext cx="8229600" cy="1143000"/>
          </a:xfrm>
        </p:spPr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913" y="984492"/>
            <a:ext cx="8229600" cy="4525963"/>
          </a:xfrm>
        </p:spPr>
        <p:txBody>
          <a:bodyPr>
            <a:normAutofit/>
          </a:bodyPr>
          <a:lstStyle/>
          <a:p>
            <a:r>
              <a:rPr lang="en-GB" u="sng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Vellichor</a:t>
            </a: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 descr="C:\Users\Heather\Documents\GitHub\first-semester-l4-5-group-3\Art%20Assets\bookstore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7" y="980729"/>
            <a:ext cx="448660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Heather\Documents\GitHub\first-semester-l4-5-group-3\Art%20Assets\out of pla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762223"/>
            <a:ext cx="4644008" cy="309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87" y="4149080"/>
            <a:ext cx="44145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GB" sz="3200" dirty="0" smtClean="0"/>
          </a:p>
          <a:p>
            <a:pPr marL="457200" indent="-457200" algn="r">
              <a:buFont typeface="Arial" pitchFamily="34" charset="0"/>
              <a:buChar char="•"/>
            </a:pPr>
            <a:r>
              <a:rPr lang="en-GB" sz="3200" dirty="0" smtClean="0"/>
              <a:t>Monachopsis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3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eather\Documents\GitHub\first-semester-l4-5-group-3\Presentations\exitMen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324" y="2492896"/>
            <a:ext cx="3075322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GB" dirty="0" smtClean="0"/>
              <a:t>Game Loop Chart</a:t>
            </a:r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953511401"/>
              </p:ext>
            </p:extLst>
          </p:nvPr>
        </p:nvGraphicFramePr>
        <p:xfrm>
          <a:off x="-540568" y="1052736"/>
          <a:ext cx="10492594" cy="612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91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- Jumping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A simple jump forward that is not affected by button press length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/>
              <a:t>The player character's maximum falling speed is more or less the same as their initial jumping </a:t>
            </a:r>
            <a:r>
              <a:rPr lang="en-GB" dirty="0" smtClean="0"/>
              <a:t>speed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098" name="Picture 2" descr="C:\Users\Heather\Documents\GitHub\first-semester-l4-5-group-3\Presentations\gameplay_demonstration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781300"/>
            <a:ext cx="59817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89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- Jumping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It </a:t>
            </a:r>
            <a:r>
              <a:rPr lang="en-GB" dirty="0" smtClean="0"/>
              <a:t>isn’t </a:t>
            </a:r>
            <a:r>
              <a:rPr lang="en-GB" dirty="0"/>
              <a:t>possible for a jumping character to change direction in </a:t>
            </a:r>
            <a:r>
              <a:rPr lang="en-GB" dirty="0" smtClean="0"/>
              <a:t>mid-air.</a:t>
            </a:r>
          </a:p>
          <a:p>
            <a:endParaRPr lang="en-GB" dirty="0" smtClean="0"/>
          </a:p>
          <a:p>
            <a:r>
              <a:rPr lang="en-GB" dirty="0" smtClean="0"/>
              <a:t>The player must judge the time to jump accurately in order to land successfully on the next platform.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59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08" y="-171400"/>
            <a:ext cx="8229600" cy="1143000"/>
          </a:xfrm>
        </p:spPr>
        <p:txBody>
          <a:bodyPr/>
          <a:lstStyle/>
          <a:p>
            <a:r>
              <a:rPr lang="en-GB" dirty="0" smtClean="0"/>
              <a:t>Concept 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4744"/>
            <a:ext cx="4690864" cy="5733256"/>
          </a:xfrm>
        </p:spPr>
        <p:txBody>
          <a:bodyPr>
            <a:normAutofit/>
          </a:bodyPr>
          <a:lstStyle/>
          <a:p>
            <a:r>
              <a:rPr lang="en-GB" dirty="0"/>
              <a:t>The protagonist </a:t>
            </a:r>
            <a:r>
              <a:rPr lang="en-GB" dirty="0" smtClean="0"/>
              <a:t>suffers with monachopsis, spending all of her time reading alone.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 smtClean="0"/>
              <a:t>In game she is following the pages of her book as she unknowingly heads to the bookstore.</a:t>
            </a:r>
            <a:endParaRPr lang="en-GB" dirty="0"/>
          </a:p>
          <a:p>
            <a:endParaRPr lang="en-GB" dirty="0"/>
          </a:p>
        </p:txBody>
      </p:sp>
      <p:pic>
        <p:nvPicPr>
          <p:cNvPr id="3074" name="Picture 2" descr="C:\Users\Heather\Documents\GitHub\first-semester-l4-5-group-3\Art%20Assets\Mood%20Boards\floria mood 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817089"/>
            <a:ext cx="4300984" cy="307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eather\Documents\GitHub\first-semester-l4-5-group-3\Art%20Assets\Mood%20Boards\Layla_moodbo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082" y="3917770"/>
            <a:ext cx="3514836" cy="290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581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– Twitch/Precision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To collect the pages players must jump to get from platform A to B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Testing </a:t>
            </a:r>
            <a:r>
              <a:rPr lang="en-GB" dirty="0" smtClean="0"/>
              <a:t>the players reaction time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dirty="0" smtClean="0"/>
              <a:t>Platforms </a:t>
            </a:r>
            <a:r>
              <a:rPr lang="en-GB" dirty="0" smtClean="0"/>
              <a:t>are generated within a certain range to prevent unreachable jumps.</a:t>
            </a:r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1" name="Picture 3" descr="C:\Users\Heather\Documents\GitHub\first-semester-l4-5-group-3\Presentations\gameplay_demonstr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852936"/>
            <a:ext cx="59817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60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– Twitch/Precision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Generous </a:t>
            </a:r>
            <a:r>
              <a:rPr lang="en-GB" dirty="0" smtClean="0"/>
              <a:t>zone for error using platform colliders.</a:t>
            </a:r>
          </a:p>
          <a:p>
            <a:r>
              <a:rPr lang="en-GB" dirty="0" smtClean="0"/>
              <a:t>Not too generous as jumping off point must be judged precisely.</a:t>
            </a:r>
          </a:p>
          <a:p>
            <a:pPr marL="0" indent="0">
              <a:buNone/>
            </a:pPr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3075" name="Picture 3" descr="C:\Users\Heather\Documents\GitHub\first-semester-l4-5-group-3\Presentations\gameplay_demonstratio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365104"/>
            <a:ext cx="59817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24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3923928" cy="52578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Once the player </a:t>
            </a:r>
            <a:r>
              <a:rPr lang="en-GB" dirty="0" smtClean="0"/>
              <a:t>has collected all the pages she </a:t>
            </a:r>
            <a:r>
              <a:rPr lang="en-GB" dirty="0" smtClean="0"/>
              <a:t>arrives at the bookstore</a:t>
            </a:r>
            <a:r>
              <a:rPr lang="en-GB" dirty="0" smtClean="0"/>
              <a:t>.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The bookstore owner gifts the player the book, resolving the protagonists </a:t>
            </a:r>
            <a:r>
              <a:rPr lang="en-GB" dirty="0" err="1" smtClean="0"/>
              <a:t>monochopsis</a:t>
            </a:r>
            <a:r>
              <a:rPr lang="en-GB" dirty="0" smtClean="0"/>
              <a:t> and introducing the </a:t>
            </a:r>
            <a:r>
              <a:rPr lang="en-GB" dirty="0" err="1" smtClean="0"/>
              <a:t>vellichor</a:t>
            </a:r>
            <a:endParaRPr lang="en-GB" dirty="0" smtClean="0"/>
          </a:p>
        </p:txBody>
      </p:sp>
      <p:pic>
        <p:nvPicPr>
          <p:cNvPr id="4" name="Picture 4" descr="C:\Users\Heather\Documents\GitHub\first-semester-l4-5-group-3\Art%20Assets\Mood%20Boards\kalis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556792"/>
            <a:ext cx="4012442" cy="504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196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4780</TotalTime>
  <Words>408</Words>
  <Application>Microsoft Office PowerPoint</Application>
  <PresentationFormat>On-screen Show (4:3)</PresentationFormat>
  <Paragraphs>91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L4/5 Group 3</vt:lpstr>
      <vt:lpstr>Concept Outline</vt:lpstr>
      <vt:lpstr>Game Loop Chart</vt:lpstr>
      <vt:lpstr>Mechanics - Jumping</vt:lpstr>
      <vt:lpstr>Mechanics - Jumping</vt:lpstr>
      <vt:lpstr>Concept Outline</vt:lpstr>
      <vt:lpstr>Mechanics – Twitch/Precision</vt:lpstr>
      <vt:lpstr>Mechanics – Twitch/Precision</vt:lpstr>
      <vt:lpstr>Concept Outline</vt:lpstr>
      <vt:lpstr>Aesthetics</vt:lpstr>
      <vt:lpstr>Play Testing Results</vt:lpstr>
      <vt:lpstr>Playtesting Results</vt:lpstr>
      <vt:lpstr>Sprint Information</vt:lpstr>
      <vt:lpstr>Performance Charts</vt:lpstr>
      <vt:lpstr>Lessons Learnt From This Project</vt:lpstr>
      <vt:lpstr>Questions?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3</dc:title>
  <dc:creator>Heather B</dc:creator>
  <cp:lastModifiedBy>Heather B</cp:lastModifiedBy>
  <cp:revision>52</cp:revision>
  <dcterms:created xsi:type="dcterms:W3CDTF">2016-10-01T10:12:36Z</dcterms:created>
  <dcterms:modified xsi:type="dcterms:W3CDTF">2016-12-13T21:22:42Z</dcterms:modified>
</cp:coreProperties>
</file>

<file path=docProps/thumbnail.jpeg>
</file>